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329" r:id="rId2"/>
    <p:sldId id="331" r:id="rId3"/>
    <p:sldId id="337" r:id="rId4"/>
    <p:sldId id="332" r:id="rId5"/>
    <p:sldId id="334" r:id="rId6"/>
    <p:sldId id="335" r:id="rId7"/>
    <p:sldId id="338" r:id="rId8"/>
    <p:sldId id="339" r:id="rId9"/>
    <p:sldId id="344" r:id="rId10"/>
    <p:sldId id="346" r:id="rId11"/>
    <p:sldId id="348" r:id="rId12"/>
    <p:sldId id="345" r:id="rId13"/>
    <p:sldId id="349" r:id="rId14"/>
    <p:sldId id="350" r:id="rId15"/>
    <p:sldId id="340" r:id="rId16"/>
    <p:sldId id="351" r:id="rId17"/>
    <p:sldId id="352" r:id="rId18"/>
    <p:sldId id="353" r:id="rId19"/>
    <p:sldId id="354" r:id="rId20"/>
    <p:sldId id="341" r:id="rId21"/>
    <p:sldId id="355" r:id="rId22"/>
    <p:sldId id="356" r:id="rId23"/>
    <p:sldId id="342" r:id="rId24"/>
    <p:sldId id="357" r:id="rId25"/>
    <p:sldId id="362" r:id="rId26"/>
    <p:sldId id="363" r:id="rId27"/>
    <p:sldId id="358" r:id="rId28"/>
    <p:sldId id="359" r:id="rId29"/>
    <p:sldId id="343" r:id="rId30"/>
    <p:sldId id="360" r:id="rId31"/>
    <p:sldId id="361" r:id="rId32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Segoe UI Light" panose="020B0502040204020203" pitchFamily="34" charset="0"/>
      <p:regular r:id="rId37"/>
      <p: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101" d="100"/>
          <a:sy n="101" d="100"/>
        </p:scale>
        <p:origin x="268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34954" y="2816607"/>
                <a:ext cx="9144000" cy="3399258"/>
              </a:xfrm>
            </p:spPr>
            <p:txBody>
              <a:bodyPr/>
              <a:lstStyle/>
              <a:p>
                <a:pPr algn="l"/>
                <a:br>
                  <a:rPr lang="en-US" dirty="0">
                    <a:latin typeface="+mn-ea"/>
                  </a:rPr>
                </a:br>
                <a:r>
                  <a:rPr lang="en-US" dirty="0">
                    <a:latin typeface="+mn-ea"/>
                  </a:rPr>
                  <a:t>14. </a:t>
                </a:r>
                <a:r>
                  <a:rPr lang="ko-KR" altLang="en-US" dirty="0" err="1">
                    <a:latin typeface="+mn-ea"/>
                  </a:rPr>
                  <a:t>몬테</a:t>
                </a:r>
                <a:r>
                  <a:rPr lang="ko-KR" altLang="en-US" dirty="0">
                    <a:latin typeface="+mn-ea"/>
                  </a:rPr>
                  <a:t> 카를로 적분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효</m:t>
                    </m:r>
                  </m:oMath>
                </a14:m>
                <a:r>
                  <a:rPr lang="ko-KR" altLang="en-US" dirty="0">
                    <a:latin typeface="+mn-ea"/>
                  </a:rPr>
                  <a:t>율 개선</a:t>
                </a:r>
                <a:endParaRPr lang="en-US" dirty="0">
                  <a:latin typeface="+mn-ea"/>
                </a:endParaRPr>
              </a:p>
              <a:p>
                <a:pPr lvl="1" algn="l"/>
                <a:r>
                  <a:rPr lang="en-US" dirty="0">
                    <a:latin typeface="+mn-ea"/>
                  </a:rPr>
                  <a:t>14.5 </a:t>
                </a:r>
                <a:r>
                  <a:rPr lang="ko-KR" altLang="en-US" dirty="0">
                    <a:latin typeface="+mn-ea"/>
                  </a:rPr>
                  <a:t>표본화 반사 함수 </a:t>
                </a:r>
                <a:r>
                  <a:rPr lang="en-US" altLang="ko-KR" dirty="0">
                    <a:latin typeface="+mn-ea"/>
                  </a:rPr>
                  <a:t>(sampling reflection function)</a:t>
                </a:r>
                <a:endParaRPr 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34954" y="2816607"/>
                <a:ext cx="9144000" cy="3399258"/>
              </a:xfrm>
              <a:blipFill>
                <a:blip r:embed="rId3"/>
                <a:stretch>
                  <a:fillRect l="-20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E80B704-9A3B-45DD-9D65-44DA96FD008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9248" y="1046830"/>
                <a:ext cx="11151917" cy="53139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>
                    <a:latin typeface="+mn-ea"/>
                  </a:rPr>
                  <a:t>의 값이 </a:t>
                </a:r>
                <a:r>
                  <a:rPr lang="en-US" altLang="ko-KR" dirty="0">
                    <a:latin typeface="+mn-ea"/>
                  </a:rPr>
                  <a:t>D</a:t>
                </a:r>
                <a:r>
                  <a:rPr lang="ko-KR" altLang="en-US" dirty="0">
                    <a:latin typeface="+mn-ea"/>
                  </a:rPr>
                  <a:t>에 영향을 주지 않으므로</a:t>
                </a:r>
                <a:r>
                  <a:rPr lang="en-US" altLang="ko-KR" dirty="0">
                    <a:latin typeface="+mn-ea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PDF</a:t>
                </a:r>
                <a:r>
                  <a:rPr lang="ko-KR" altLang="en-US" dirty="0">
                    <a:latin typeface="+mn-ea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ko-KR" altLang="en-US" dirty="0">
                    <a:latin typeface="+mn-ea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로 분리</a:t>
                </a:r>
                <a:r>
                  <a:rPr lang="en-US" altLang="ko-KR" dirty="0">
                    <a:latin typeface="+mn-ea"/>
                  </a:rPr>
                  <a:t> </a:t>
                </a: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ko-KR" altLang="en-US" dirty="0">
                    <a:latin typeface="+mn-ea"/>
                  </a:rPr>
                  <a:t>는 상수 </a:t>
                </a:r>
                <a:r>
                  <a:rPr lang="en-US" altLang="ko-KR" dirty="0">
                    <a:latin typeface="+mn-ea"/>
                  </a:rPr>
                  <a:t>1/2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ko-KR" altLang="en-US" dirty="0">
                    <a:latin typeface="+mn-ea"/>
                  </a:rPr>
                  <a:t>따라서 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l-GR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l-GR" altLang="ko-KR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ko-KR" b="1" dirty="0">
                  <a:latin typeface="+mn-ea"/>
                </a:endParaRPr>
              </a:p>
              <a:p>
                <a:pPr marL="0" indent="0">
                  <a:buNone/>
                </a:pPr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E80B704-9A3B-45DD-9D65-44DA96FD00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9248" y="1046830"/>
                <a:ext cx="11151917" cy="5313973"/>
              </a:xfrm>
              <a:blipFill>
                <a:blip r:embed="rId2"/>
                <a:stretch>
                  <a:fillRect l="-1913" t="-2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671A9-D51D-453A-A4DA-38D6475D8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32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612BC58-B6EB-4B4B-950D-DFA731F1C33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1037898"/>
                <a:ext cx="11151917" cy="494453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ko-KR" altLang="en-US" dirty="0">
                    <a:latin typeface="+mn-ea"/>
                  </a:rPr>
                  <a:t>여기서는 반구 위의 정규화 된 방향의 분포를 원한다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0" indent="0">
                  <a:buNone/>
                </a:pPr>
                <a:r>
                  <a:rPr lang="ko-KR" altLang="en-US" dirty="0">
                    <a:latin typeface="+mn-ea"/>
                  </a:rPr>
                  <a:t>일반적인 방식에 따라 이는 다음으로 나타낼 수 있다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+1)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ko-KR" altLang="en-US" sz="2400" dirty="0">
                    <a:latin typeface="+mn-ea"/>
                  </a:rPr>
                  <a:t>이는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400" dirty="0">
                    <a:latin typeface="+mn-ea"/>
                  </a:rPr>
                  <a:t>의</a:t>
                </a:r>
                <a:r>
                  <a:rPr lang="en-US" altLang="ko-KR" sz="2400" dirty="0">
                    <a:latin typeface="+mn-ea"/>
                  </a:rPr>
                  <a:t> </a:t>
                </a:r>
                <a:r>
                  <a:rPr lang="ko-KR" altLang="en-US" sz="2400" dirty="0">
                    <a:latin typeface="+mn-ea"/>
                  </a:rPr>
                  <a:t>승수 분포</a:t>
                </a:r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ko-KR" altLang="en-US" sz="2400" dirty="0">
                    <a:latin typeface="+mn-ea"/>
                  </a:rPr>
                  <a:t>그러므로 균일한 임의의 변수는 표본을 다음으로 생성하는데 사용할 수 있다</a:t>
                </a:r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24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g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612BC58-B6EB-4B4B-950D-DFA731F1C3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1037898"/>
                <a:ext cx="11151917" cy="4944532"/>
              </a:xfrm>
              <a:blipFill>
                <a:blip r:embed="rId2"/>
                <a:stretch>
                  <a:fillRect l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8BDAB-B9A7-43D8-BFCB-8AE57897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8BA542-9BA7-42DD-B8E8-9FC95F4F9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C077C-C428-476C-98E4-EC9155C0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96417"/>
            <a:ext cx="118491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B683B-7B56-4F17-A423-5F65C210F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PDF</a:t>
            </a:r>
            <a:r>
              <a:rPr lang="ko-KR" altLang="en-US" b="1" dirty="0">
                <a:latin typeface="+mn-ea"/>
              </a:rPr>
              <a:t> 값 계산</a:t>
            </a:r>
            <a:endParaRPr lang="en-US" altLang="ko-KR" b="1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미세 표면 분포는 반각 벡터 근처의 법선 분포를 제공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반사 적분은 입사 벡터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이 분포는 같지 않으므로</a:t>
            </a:r>
            <a:r>
              <a:rPr lang="en-US" altLang="ko-KR" dirty="0">
                <a:latin typeface="+mn-ea"/>
              </a:rPr>
              <a:t>,  </a:t>
            </a:r>
            <a:r>
              <a:rPr lang="ko-KR" altLang="en-US" dirty="0">
                <a:solidFill>
                  <a:srgbClr val="00B0F0">
                    <a:alpha val="99000"/>
                  </a:srgbClr>
                </a:solidFill>
                <a:latin typeface="+mn-ea"/>
              </a:rPr>
              <a:t>반각 </a:t>
            </a:r>
            <a:r>
              <a:rPr lang="en-US" altLang="ko-KR" dirty="0">
                <a:solidFill>
                  <a:srgbClr val="00B0F0">
                    <a:alpha val="99000"/>
                  </a:srgbClr>
                </a:solidFill>
                <a:latin typeface="+mn-ea"/>
              </a:rPr>
              <a:t>PDF</a:t>
            </a:r>
            <a:r>
              <a:rPr lang="ko-KR" altLang="en-US" dirty="0">
                <a:solidFill>
                  <a:srgbClr val="00B0F0">
                    <a:alpha val="99000"/>
                  </a:srgbClr>
                </a:solidFill>
                <a:latin typeface="+mn-ea"/>
              </a:rPr>
              <a:t>를 입사각 </a:t>
            </a:r>
            <a:r>
              <a:rPr lang="en-US" altLang="ko-KR" dirty="0">
                <a:solidFill>
                  <a:srgbClr val="00B0F0">
                    <a:alpha val="99000"/>
                  </a:srgbClr>
                </a:solidFill>
                <a:latin typeface="+mn-ea"/>
              </a:rPr>
              <a:t>PDF</a:t>
            </a:r>
            <a:r>
              <a:rPr lang="ko-KR" altLang="en-US" dirty="0">
                <a:solidFill>
                  <a:srgbClr val="00B0F0">
                    <a:alpha val="99000"/>
                  </a:srgbClr>
                </a:solidFill>
                <a:latin typeface="+mn-ea"/>
              </a:rPr>
              <a:t>로 변환해야 한다</a:t>
            </a:r>
            <a:r>
              <a:rPr lang="en-US" altLang="ko-KR" dirty="0">
                <a:solidFill>
                  <a:srgbClr val="00B0F0">
                    <a:alpha val="99000"/>
                  </a:srgbClr>
                </a:solidFill>
                <a:latin typeface="+mn-ea"/>
              </a:rPr>
              <a:t>.</a:t>
            </a:r>
            <a:endParaRPr lang="ko-KR" altLang="en-US" dirty="0">
              <a:solidFill>
                <a:srgbClr val="00B0F0">
                  <a:alpha val="99000"/>
                </a:srgbClr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58EA1D-59ED-4454-B5B5-407A126CF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C0E821B-298D-4686-BB57-043E569451D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+mn-ea"/>
                  </a:rPr>
                  <a:t>변환 뒤의 </a:t>
                </a:r>
                <a:r>
                  <a:rPr lang="en-US" altLang="ko-KR" dirty="0">
                    <a:latin typeface="+mn-ea"/>
                  </a:rPr>
                  <a:t>PDF</a:t>
                </a:r>
              </a:p>
              <a:p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C0E821B-298D-4686-BB57-043E56945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2A66A-9E96-47D7-ABA5-822CCE18E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04D226-5DEF-450A-8171-5031F2E68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3924797"/>
            <a:ext cx="113347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62F74-2576-4C95-9D78-9028D18D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 err="1">
                <a:latin typeface="+mn-ea"/>
              </a:rPr>
              <a:t>비등방성</a:t>
            </a:r>
            <a:r>
              <a:rPr lang="ko-KR" altLang="en-US" sz="3600" dirty="0">
                <a:latin typeface="+mn-ea"/>
              </a:rPr>
              <a:t> 미세 표면 모델의 표본화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FC031-1424-4141-9F00-F9F506FD2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+mn-ea"/>
              </a:rPr>
              <a:t>Ashikhmin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Shirley(2000, 2002)</a:t>
            </a:r>
            <a:r>
              <a:rPr lang="ko-KR" altLang="en-US" dirty="0">
                <a:latin typeface="+mn-ea"/>
              </a:rPr>
              <a:t>는 </a:t>
            </a:r>
            <a:r>
              <a:rPr lang="ko-KR" altLang="en-US" dirty="0" err="1">
                <a:latin typeface="+mn-ea"/>
              </a:rPr>
              <a:t>비등방성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BRDF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모델로 정의된 분포에서 표본화를 위한 방정식 제공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D63D1-9816-4F1C-AC2A-2BEB43198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>
                <a:latin typeface="+mn-ea"/>
                <a:ea typeface="+mn-ea"/>
              </a:rPr>
              <a:pPr/>
              <a:t>15</a:t>
            </a:fld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63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483566-8926-46DD-9DDE-136FBB11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44" y="645184"/>
            <a:ext cx="7801205" cy="556763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417AC-0396-4AE0-8C89-7B58FA8CE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5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1DE57F3-9CD0-476A-9FAC-E6589016B40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+mn-ea"/>
                  </a:rPr>
                  <a:t>반구의 첫 사분면에서 반각 벡터는 다음으로 표본화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l-GR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𝑎𝑐𝑟𝑡𝑎𝑛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rad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b="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b="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ko-KR" altLang="el-G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ko-KR" altLang="el-G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1DE57F3-9CD0-476A-9FAC-E6589016B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5A23B-80DB-49FB-A251-C8812EDC8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04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E5FD9AE-928F-45B3-9CD0-EADFAE843C5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i="1" dirty="0">
                  <a:solidFill>
                    <a:srgbClr val="00B0F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i="1" dirty="0">
                  <a:solidFill>
                    <a:srgbClr val="00B0F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i="1" dirty="0">
                  <a:solidFill>
                    <a:srgbClr val="00B0F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i="1" dirty="0">
                  <a:solidFill>
                    <a:srgbClr val="00B0F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i="1" dirty="0">
                  <a:solidFill>
                    <a:srgbClr val="00B0F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i="1" dirty="0">
                  <a:solidFill>
                    <a:srgbClr val="00B0F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i="1" dirty="0">
                  <a:solidFill>
                    <a:srgbClr val="00B0F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i="1" dirty="0">
                  <a:solidFill>
                    <a:srgbClr val="00B0F0">
                      <a:alpha val="99000"/>
                    </a:srgbClr>
                  </a:solidFill>
                  <a:latin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B0F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B0F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B0F0">
                            <a:alpha val="99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B0F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F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B0F0">
                                <a:alpha val="99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00B0F0">
                        <a:alpha val="99000"/>
                      </a:srgbClr>
                    </a:solidFill>
                    <a:latin typeface="+mn-ea"/>
                  </a:rPr>
                  <a:t>이고</a:t>
                </a:r>
                <a:r>
                  <a:rPr lang="en-US" altLang="ko-KR" dirty="0">
                    <a:solidFill>
                      <a:srgbClr val="00B0F0">
                        <a:alpha val="99000"/>
                      </a:srgbClr>
                    </a:solidFill>
                    <a:latin typeface="+mn-ea"/>
                  </a:rPr>
                  <a:t> </a:t>
                </a:r>
                <a:r>
                  <a:rPr lang="ko-KR" altLang="en-US" dirty="0">
                    <a:solidFill>
                      <a:srgbClr val="00B0F0">
                        <a:alpha val="99000"/>
                      </a:srgbClr>
                    </a:solidFill>
                    <a:latin typeface="+mn-ea"/>
                  </a:rPr>
                  <a:t>미세표면이 </a:t>
                </a:r>
                <a:r>
                  <a:rPr lang="ko-KR" altLang="en-US" dirty="0" err="1">
                    <a:solidFill>
                      <a:srgbClr val="00B0F0">
                        <a:alpha val="99000"/>
                      </a:srgbClr>
                    </a:solidFill>
                    <a:latin typeface="+mn-ea"/>
                  </a:rPr>
                  <a:t>등방일</a:t>
                </a:r>
                <a:r>
                  <a:rPr lang="ko-KR" altLang="en-US" dirty="0">
                    <a:solidFill>
                      <a:srgbClr val="00B0F0">
                        <a:alpha val="99000"/>
                      </a:srgbClr>
                    </a:solidFill>
                    <a:latin typeface="+mn-ea"/>
                  </a:rPr>
                  <a:t> 경우 이전 </a:t>
                </a:r>
                <a:r>
                  <a:rPr lang="ko-KR" altLang="en-US" dirty="0" err="1">
                    <a:solidFill>
                      <a:srgbClr val="00B0F0">
                        <a:alpha val="99000"/>
                      </a:srgbClr>
                    </a:solidFill>
                    <a:latin typeface="+mn-ea"/>
                  </a:rPr>
                  <a:t>블린에서</a:t>
                </a:r>
                <a:r>
                  <a:rPr lang="ko-KR" altLang="en-US" dirty="0">
                    <a:solidFill>
                      <a:srgbClr val="00B0F0">
                        <a:alpha val="99000"/>
                      </a:srgbClr>
                    </a:solidFill>
                    <a:latin typeface="+mn-ea"/>
                  </a:rPr>
                  <a:t> 사용한 표본화 사용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E5FD9AE-928F-45B3-9CD0-EADFAE843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F33C456-2317-4D4C-86C7-59397FA8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395873"/>
            <a:ext cx="6600825" cy="30194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44C21A-7667-45EF-84D4-0C86D1575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48E86-9F72-4EC8-B6BD-325DAE0A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146" y="3111980"/>
            <a:ext cx="865707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D6AB5-1571-4044-AA69-D197D51669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041" y="956734"/>
            <a:ext cx="11151917" cy="4944532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PDF</a:t>
            </a:r>
            <a:r>
              <a:rPr lang="ko-KR" altLang="en-US" dirty="0">
                <a:latin typeface="+mn-ea"/>
              </a:rPr>
              <a:t> 계산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방향의 반구에 대한 </a:t>
            </a:r>
            <a:r>
              <a:rPr lang="ko-KR" altLang="en-US" dirty="0" err="1">
                <a:latin typeface="+mn-ea"/>
              </a:rPr>
              <a:t>정규화된</a:t>
            </a:r>
            <a:r>
              <a:rPr lang="ko-KR" altLang="en-US" dirty="0">
                <a:latin typeface="+mn-ea"/>
              </a:rPr>
              <a:t> 분포의 값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반각 분포에서 입사각 분포로 변환하기 위한 변수의 변환 고려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D5B3EB-C910-4A2E-BC7C-6F25A6981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8CE64B-BE52-45EF-8761-61E475E9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89" y="2958366"/>
            <a:ext cx="73342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0041" y="607826"/>
            <a:ext cx="11151917" cy="498598"/>
          </a:xfrm>
        </p:spPr>
        <p:txBody>
          <a:bodyPr/>
          <a:lstStyle/>
          <a:p>
            <a:r>
              <a:rPr lang="ko-KR" altLang="en-US" sz="3600" dirty="0"/>
              <a:t>표본화 반사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중요도 표본화가 효과적인 분산 감소 기술이므로 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그래픽에서 공통된 </a:t>
            </a:r>
            <a:r>
              <a:rPr lang="ko-KR" altLang="en-US" sz="2400" dirty="0" err="1">
                <a:latin typeface="+mn-ea"/>
              </a:rPr>
              <a:t>피적분</a:t>
            </a:r>
            <a:r>
              <a:rPr lang="ko-KR" altLang="en-US" sz="2400" dirty="0">
                <a:latin typeface="+mn-ea"/>
              </a:rPr>
              <a:t> 함수에 잘 맞는 표본화 분포를 찾는 가치가 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BCF46-B953-460E-8A09-5C71227B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en-US" altLang="ko-KR" sz="3600" dirty="0" err="1"/>
              <a:t>FresnelBlend</a:t>
            </a:r>
            <a:r>
              <a:rPr lang="en-US" altLang="ko-KR" sz="3600" dirty="0"/>
              <a:t> </a:t>
            </a:r>
            <a:r>
              <a:rPr lang="ko-KR" altLang="en-US" sz="3600" dirty="0"/>
              <a:t>표본화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65942E4-BF45-4E1D-9603-8CE84515713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  <a:latin typeface="+mn-ea"/>
                  </a:rPr>
                  <a:t>확산광</a:t>
                </a:r>
                <a:r>
                  <a:rPr lang="ko-KR" altLang="en-US" dirty="0">
                    <a:latin typeface="+mn-ea"/>
                  </a:rPr>
                  <a:t>과 </a:t>
                </a:r>
                <a:r>
                  <a:rPr lang="ko-KR" altLang="en-US" b="1" dirty="0">
                    <a:solidFill>
                      <a:srgbClr val="FF0000">
                        <a:alpha val="99000"/>
                      </a:srgbClr>
                    </a:solidFill>
                    <a:latin typeface="+mn-ea"/>
                  </a:rPr>
                  <a:t>광택 항</a:t>
                </a:r>
                <a:r>
                  <a:rPr lang="ko-KR" altLang="en-US" dirty="0">
                    <a:latin typeface="+mn-ea"/>
                  </a:rPr>
                  <a:t>의 합체다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endParaRPr lang="en-US" altLang="ko-KR" dirty="0">
                  <a:latin typeface="+mn-ea"/>
                </a:endParaRPr>
              </a:p>
              <a:p>
                <a:r>
                  <a:rPr lang="ko-KR" altLang="en-US" dirty="0">
                    <a:latin typeface="+mn-ea"/>
                  </a:rPr>
                  <a:t>여기에서 구현은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</a:rPr>
                  <a:t>이 </a:t>
                </a:r>
                <a:r>
                  <a:rPr lang="en-US" altLang="ko-KR" dirty="0">
                    <a:latin typeface="+mn-ea"/>
                  </a:rPr>
                  <a:t>0.5 </a:t>
                </a:r>
                <a:r>
                  <a:rPr lang="ko-KR" altLang="en-US" dirty="0">
                    <a:latin typeface="+mn-ea"/>
                  </a:rPr>
                  <a:t>보다 작거나 클 때에 기반을 두고 같은 두 확률 중에서 선택한다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endParaRPr lang="en-US" altLang="ko-KR" dirty="0"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이 </a:t>
                </a:r>
                <a:r>
                  <a:rPr lang="en-US" altLang="ko-KR" dirty="0">
                    <a:latin typeface="+mn-ea"/>
                  </a:rPr>
                  <a:t>[0, 1] </a:t>
                </a:r>
                <a:r>
                  <a:rPr lang="ko-KR" altLang="en-US" dirty="0">
                    <a:latin typeface="+mn-ea"/>
                  </a:rPr>
                  <a:t>되도록 </a:t>
                </a:r>
                <a:r>
                  <a:rPr lang="ko-KR" altLang="en-US" dirty="0" err="1">
                    <a:latin typeface="+mn-ea"/>
                  </a:rPr>
                  <a:t>재사상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65942E4-BF45-4E1D-9603-8CE845157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5918D-F6D2-4A7B-A74F-DB5329A34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96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B130DF-736D-494B-A327-64638111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2" y="1328737"/>
            <a:ext cx="11887200" cy="42005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4EB2DF-3222-4EC2-8DBE-AD688C70A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9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EB682C-B2D4-48CA-B509-017E118F4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PDF </a:t>
            </a:r>
            <a:r>
              <a:rPr lang="ko-KR" altLang="en-US" dirty="0">
                <a:latin typeface="+mn-ea"/>
              </a:rPr>
              <a:t>계산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단지 두 </a:t>
            </a:r>
            <a:r>
              <a:rPr lang="en-US" altLang="ko-KR" dirty="0">
                <a:latin typeface="+mn-ea"/>
              </a:rPr>
              <a:t>PDF</a:t>
            </a:r>
            <a:r>
              <a:rPr lang="ko-KR" altLang="en-US" dirty="0">
                <a:latin typeface="+mn-ea"/>
              </a:rPr>
              <a:t>의 평균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D659F-DC23-4E42-AF07-C1893D4C2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>
                <a:latin typeface="+mn-ea"/>
                <a:ea typeface="+mn-ea"/>
              </a:rPr>
              <a:pPr/>
              <a:t>22</a:t>
            </a:fld>
            <a:endParaRPr lang="ko-KR" altLang="en-US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E7DB4-F77A-46D0-A5F3-400C41FD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3277129"/>
            <a:ext cx="80867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2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9CF36-683A-4DEF-9780-1EF11889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광택 반사와 투과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32957-2EC0-4E27-9B38-E2E5D865D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광택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반사의 </a:t>
            </a:r>
            <a:r>
              <a:rPr lang="en-US" altLang="ko-KR" dirty="0" err="1">
                <a:latin typeface="+mn-ea"/>
              </a:rPr>
              <a:t>BRDF</a:t>
            </a:r>
            <a:r>
              <a:rPr lang="ko-KR" altLang="en-US" dirty="0">
                <a:latin typeface="+mn-ea"/>
              </a:rPr>
              <a:t>와 광택 투과의 </a:t>
            </a:r>
            <a:r>
              <a:rPr lang="en-US" altLang="ko-KR" dirty="0" err="1">
                <a:latin typeface="+mn-ea"/>
              </a:rPr>
              <a:t>BTDF</a:t>
            </a:r>
            <a:r>
              <a:rPr lang="ko-KR" altLang="en-US" dirty="0">
                <a:latin typeface="+mn-ea"/>
              </a:rPr>
              <a:t>를 정의하는 데 예전에 사용한 </a:t>
            </a:r>
            <a:r>
              <a:rPr lang="ko-KR" altLang="en-US" b="1" dirty="0" err="1">
                <a:solidFill>
                  <a:srgbClr val="FF0000">
                    <a:alpha val="99000"/>
                  </a:srgbClr>
                </a:solidFill>
                <a:latin typeface="+mn-ea"/>
              </a:rPr>
              <a:t>디랙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  <a:latin typeface="+mn-ea"/>
              </a:rPr>
              <a:t> 델타 분포</a:t>
            </a:r>
            <a:r>
              <a:rPr lang="ko-KR" altLang="en-US" dirty="0">
                <a:latin typeface="+mn-ea"/>
              </a:rPr>
              <a:t>는 이 표본화 구조에 표본화와 </a:t>
            </a:r>
            <a:r>
              <a:rPr lang="en-US" altLang="ko-KR" dirty="0">
                <a:latin typeface="+mn-ea"/>
              </a:rPr>
              <a:t>PDF </a:t>
            </a:r>
            <a:r>
              <a:rPr lang="ko-KR" altLang="en-US" dirty="0">
                <a:latin typeface="+mn-ea"/>
              </a:rPr>
              <a:t>함수를 사용 할 때 몇가지 규약을 기억한다면 잘 맞는다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PDF</a:t>
            </a:r>
            <a:r>
              <a:rPr lang="ko-KR" altLang="en-US" dirty="0">
                <a:latin typeface="+mn-ea"/>
              </a:rPr>
              <a:t>가 모든 </a:t>
            </a:r>
            <a:r>
              <a:rPr lang="en-US" altLang="ko-KR" dirty="0">
                <a:latin typeface="+mn-ea"/>
              </a:rPr>
              <a:t>x = 0 </a:t>
            </a:r>
            <a:r>
              <a:rPr lang="ko-KR" altLang="en-US" dirty="0">
                <a:latin typeface="+mn-ea"/>
              </a:rPr>
              <a:t>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대해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의 값을 갖는다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95C127-045A-426B-B19F-59F976937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>
                <a:latin typeface="+mn-ea"/>
                <a:ea typeface="+mn-ea"/>
              </a:rPr>
              <a:pPr/>
              <a:t>23</a:t>
            </a:fld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283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BD32957-2EC0-4E27-9B38-E2E5D865DCF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0041" y="1075735"/>
                <a:ext cx="11151917" cy="4944532"/>
              </a:xfrm>
            </p:spPr>
            <p:txBody>
              <a:bodyPr/>
              <a:lstStyle/>
              <a:p>
                <a:r>
                  <a:rPr lang="ko-KR" altLang="en-US" dirty="0" err="1">
                    <a:latin typeface="+mn-ea"/>
                  </a:rPr>
                  <a:t>디랙</a:t>
                </a:r>
                <a:r>
                  <a:rPr lang="ko-KR" altLang="en-US" dirty="0">
                    <a:latin typeface="+mn-ea"/>
                  </a:rPr>
                  <a:t> 델타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en-US" altLang="ko-KR" dirty="0" err="1">
                    <a:latin typeface="+mn-ea"/>
                  </a:rPr>
                  <a:t>direc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delta)</a:t>
                </a:r>
                <a:r>
                  <a:rPr lang="ko-KR" altLang="en-US" dirty="0">
                    <a:latin typeface="+mn-ea"/>
                  </a:rPr>
                  <a:t> 분포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i="1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≠0</m:t>
                      </m:r>
                    </m:oMath>
                  </m:oMathPara>
                </a14:m>
                <a:endParaRPr lang="en-US" altLang="ko-KR" b="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b="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BD32957-2EC0-4E27-9B38-E2E5D865D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0041" y="1075735"/>
                <a:ext cx="11151917" cy="4944532"/>
              </a:xfrm>
              <a:blipFill>
                <a:blip r:embed="rId2"/>
                <a:stretch>
                  <a:fillRect l="-1639" t="-3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95C127-045A-426B-B19F-59F976937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DD6A5-E207-47EE-A3B4-75C3BCA3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13" y="3894302"/>
            <a:ext cx="3144642" cy="22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4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4E23BD-915A-4E49-8D4A-C56ABA1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2" y="1066997"/>
            <a:ext cx="7591425" cy="1924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4932D0-B6CC-4128-AC14-9A13E1F55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8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1B5B19-6EF9-4D68-96EF-604FAA72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0" y="964850"/>
            <a:ext cx="6701343" cy="53507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71F11-CF4C-4DD8-9283-4A1FC5384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21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C0E2D38-FEAF-43A3-B064-976BB991129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latin typeface="+mn-ea"/>
                  </a:rPr>
                  <a:t>BSDF </a:t>
                </a:r>
                <a:r>
                  <a:rPr lang="ko-KR" altLang="en-US" dirty="0" err="1">
                    <a:latin typeface="+mn-ea"/>
                  </a:rPr>
                  <a:t>몬테</a:t>
                </a:r>
                <a:r>
                  <a:rPr lang="ko-KR" altLang="en-US" dirty="0">
                    <a:latin typeface="+mn-ea"/>
                  </a:rPr>
                  <a:t> 카를로 </a:t>
                </a:r>
                <a:r>
                  <a:rPr lang="ko-KR" altLang="en-US" dirty="0" err="1">
                    <a:latin typeface="+mn-ea"/>
                  </a:rPr>
                  <a:t>예측기</a:t>
                </a:r>
                <a:endParaRPr lang="en-US" altLang="ko-KR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h𝑑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h𝑑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는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반구 방향 반사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latin typeface="+mn-ea"/>
                  </a:rPr>
                  <a:t>w</a:t>
                </a:r>
                <a:r>
                  <a:rPr lang="ko-KR" altLang="en-US" dirty="0">
                    <a:latin typeface="+mn-ea"/>
                  </a:rPr>
                  <a:t>는 완벽 광택 반사나 투과의 방향</a:t>
                </a:r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C0E2D38-FEAF-43A3-B064-976BB9911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913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578D18-E8D8-4B41-AEEB-403F2DD29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9FD77C-4987-480E-BFAD-5F2F9EDCF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PDF</a:t>
            </a:r>
            <a:r>
              <a:rPr lang="ko-KR" altLang="en-US" dirty="0">
                <a:latin typeface="+mn-ea"/>
              </a:rPr>
              <a:t> 계산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모든 방향에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을 반환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이는 다른 표본화 메소드가 임의로 델타 분포에서 방향을 찾을 때 </a:t>
            </a:r>
            <a:r>
              <a:rPr lang="en-US" altLang="ko-KR" dirty="0">
                <a:latin typeface="+mn-ea"/>
              </a:rPr>
              <a:t>0 </a:t>
            </a:r>
            <a:r>
              <a:rPr lang="ko-KR" altLang="en-US" dirty="0" err="1">
                <a:latin typeface="+mn-ea"/>
              </a:rPr>
              <a:t>확률를</a:t>
            </a:r>
            <a:r>
              <a:rPr lang="ko-KR" altLang="en-US" dirty="0">
                <a:latin typeface="+mn-ea"/>
              </a:rPr>
              <a:t> 갖기 때문이다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94FF4-7572-49BB-91BC-2E1E70ABF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677896-1C32-476E-93C6-DFA79F178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4755307"/>
            <a:ext cx="57816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6CC92-BFE7-4551-B8A1-4BA14EE0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BSDF</a:t>
            </a:r>
            <a:r>
              <a:rPr lang="en-US" altLang="ko-KR" dirty="0"/>
              <a:t> </a:t>
            </a:r>
            <a:r>
              <a:rPr lang="ko-KR" altLang="en-US" dirty="0"/>
              <a:t>표본화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467477B-50A9-4A03-B2AD-45E64545183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+mn-ea"/>
                  </a:rPr>
                  <a:t>개별 </a:t>
                </a:r>
                <a:r>
                  <a:rPr lang="en-US" altLang="ko-KR" dirty="0" err="1">
                    <a:latin typeface="+mn-ea"/>
                  </a:rPr>
                  <a:t>BxDF</a:t>
                </a:r>
                <a:r>
                  <a:rPr lang="en-US" altLang="ko-KR" dirty="0">
                    <a:latin typeface="+mn-ea"/>
                  </a:rPr>
                  <a:t>::</a:t>
                </a:r>
                <a:r>
                  <a:rPr lang="en-US" altLang="ko-KR" dirty="0" err="1">
                    <a:latin typeface="+mn-ea"/>
                  </a:rPr>
                  <a:t>Sample_f</a:t>
                </a:r>
                <a:r>
                  <a:rPr lang="en-US" altLang="ko-KR" dirty="0">
                    <a:latin typeface="+mn-ea"/>
                  </a:rPr>
                  <a:t>()</a:t>
                </a:r>
                <a:r>
                  <a:rPr lang="ko-KR" altLang="en-US" dirty="0">
                    <a:latin typeface="+mn-ea"/>
                  </a:rPr>
                  <a:t>를 호출해 표본을 생성한다</a:t>
                </a:r>
                <a:endParaRPr lang="en-US" altLang="ko-KR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>
                  <a:buFontTx/>
                  <a:buChar char="-"/>
                </a:pPr>
                <a:r>
                  <a:rPr lang="en-US" altLang="ko-KR" dirty="0">
                    <a:latin typeface="+mn-ea"/>
                  </a:rPr>
                  <a:t>3 </a:t>
                </a:r>
                <a:r>
                  <a:rPr lang="ko-KR" altLang="en-US" dirty="0">
                    <a:latin typeface="+mn-ea"/>
                  </a:rPr>
                  <a:t>개의 파라미터 사용 </a:t>
                </a:r>
                <a:endParaRPr lang="en-US" altLang="ko-KR" dirty="0">
                  <a:latin typeface="+mn-ea"/>
                </a:endParaRPr>
              </a:p>
              <a:p>
                <a:pPr marL="233362" lvl="1" indent="0">
                  <a:buNone/>
                </a:pPr>
                <a:r>
                  <a:rPr lang="en-US" altLang="ko-KR" dirty="0">
                    <a:latin typeface="+mn-ea"/>
                  </a:rPr>
                  <a:t>(1 – </a:t>
                </a:r>
                <a:r>
                  <a:rPr lang="en-US" altLang="ko-KR" dirty="0" err="1">
                    <a:latin typeface="+mn-ea"/>
                  </a:rPr>
                  <a:t>BxDF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선택</a:t>
                </a:r>
                <a:r>
                  <a:rPr lang="en-US" altLang="ko-KR" dirty="0">
                    <a:latin typeface="+mn-ea"/>
                  </a:rPr>
                  <a:t>, 2 – </a:t>
                </a:r>
                <a:r>
                  <a:rPr lang="ko-KR" altLang="en-US" dirty="0">
                    <a:latin typeface="+mn-ea"/>
                  </a:rPr>
                  <a:t>표본화 메소드로 전달</a:t>
                </a:r>
                <a:r>
                  <a:rPr lang="en-US" altLang="ko-KR" dirty="0"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467477B-50A9-4A03-B2AD-45E645451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4C337C-8AA4-4B02-9B77-2D311AF1B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303F8-6B25-447E-A487-6FE5C99F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/>
              <a:t>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5812CC-0095-4980-8038-EF56EA4C0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8DF20C-2570-418B-ADE1-29B4F5408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73" y="1439536"/>
            <a:ext cx="9677564" cy="49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2D2088-5848-4F62-B8F7-5AFB39FD7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</a:rPr>
              <a:t>BSDF</a:t>
            </a:r>
            <a:r>
              <a:rPr lang="en-US" altLang="ko-KR" dirty="0">
                <a:latin typeface="+mn-ea"/>
              </a:rPr>
              <a:t>::</a:t>
            </a:r>
            <a:r>
              <a:rPr lang="en-US" altLang="ko-KR" dirty="0" err="1">
                <a:latin typeface="+mn-ea"/>
              </a:rPr>
              <a:t>Sample_f</a:t>
            </a:r>
            <a:r>
              <a:rPr lang="en-US" altLang="ko-KR" dirty="0">
                <a:latin typeface="+mn-ea"/>
              </a:rPr>
              <a:t>()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747712" lvl="1" indent="-514350">
              <a:lnSpc>
                <a:spcPct val="150000"/>
              </a:lnSpc>
              <a:buAutoNum type="arabicPeriod"/>
            </a:pPr>
            <a:r>
              <a:rPr lang="ko-KR" altLang="en-US" dirty="0" err="1">
                <a:latin typeface="+mn-ea"/>
              </a:rPr>
              <a:t>표본화할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BxDF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 </a:t>
            </a:r>
            <a:endParaRPr lang="en-US" altLang="ko-KR" dirty="0">
              <a:latin typeface="+mn-ea"/>
            </a:endParaRPr>
          </a:p>
          <a:p>
            <a:pPr marL="747712" lvl="1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선택한 </a:t>
            </a:r>
            <a:r>
              <a:rPr lang="en-US" altLang="ko-KR" dirty="0" err="1">
                <a:latin typeface="+mn-ea"/>
              </a:rPr>
              <a:t>BxDF</a:t>
            </a:r>
            <a:r>
              <a:rPr lang="ko-KR" altLang="en-US" dirty="0">
                <a:latin typeface="+mn-ea"/>
              </a:rPr>
              <a:t>를 표본화</a:t>
            </a:r>
            <a:endParaRPr lang="en-US" altLang="ko-KR" dirty="0">
              <a:latin typeface="+mn-ea"/>
            </a:endParaRPr>
          </a:p>
          <a:p>
            <a:pPr marL="747712" lvl="1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일치하는 </a:t>
            </a:r>
            <a:r>
              <a:rPr lang="en-US" altLang="ko-KR" dirty="0" err="1">
                <a:latin typeface="+mn-ea"/>
              </a:rPr>
              <a:t>BxDF</a:t>
            </a:r>
            <a:r>
              <a:rPr lang="ko-KR" altLang="en-US" dirty="0">
                <a:latin typeface="+mn-ea"/>
              </a:rPr>
              <a:t>의 전체 </a:t>
            </a:r>
            <a:r>
              <a:rPr lang="en-US" altLang="ko-KR" dirty="0">
                <a:latin typeface="+mn-ea"/>
              </a:rPr>
              <a:t>PDF </a:t>
            </a:r>
            <a:r>
              <a:rPr lang="ko-KR" altLang="en-US" dirty="0">
                <a:latin typeface="+mn-ea"/>
              </a:rPr>
              <a:t>계산</a:t>
            </a:r>
            <a:endParaRPr lang="en-US" altLang="ko-KR" dirty="0">
              <a:latin typeface="+mn-ea"/>
            </a:endParaRPr>
          </a:p>
          <a:p>
            <a:pPr marL="747712" lvl="1" indent="-514350">
              <a:lnSpc>
                <a:spcPct val="150000"/>
              </a:lnSpc>
              <a:buAutoNum type="arabicPeriod"/>
            </a:pPr>
            <a:r>
              <a:rPr lang="ko-KR" altLang="en-US" dirty="0" err="1">
                <a:latin typeface="+mn-ea"/>
              </a:rPr>
              <a:t>표본화된</a:t>
            </a:r>
            <a:r>
              <a:rPr lang="ko-KR" altLang="en-US" dirty="0">
                <a:latin typeface="+mn-ea"/>
              </a:rPr>
              <a:t> 방향의 </a:t>
            </a:r>
            <a:r>
              <a:rPr lang="en-US" altLang="ko-KR" dirty="0" err="1">
                <a:latin typeface="+mn-ea"/>
              </a:rPr>
              <a:t>BSDF</a:t>
            </a:r>
            <a:r>
              <a:rPr lang="ko-KR" altLang="en-US" dirty="0">
                <a:latin typeface="+mn-ea"/>
              </a:rPr>
              <a:t>의 값 계산</a:t>
            </a: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06C07A-08EF-4F71-8399-72CD62818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FCB2FA-9A2F-4D90-B6E2-C308B5D91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</a:rPr>
              <a:t>BSDF</a:t>
            </a:r>
            <a:r>
              <a:rPr lang="en-US" altLang="ko-KR" dirty="0">
                <a:latin typeface="+mn-ea"/>
              </a:rPr>
              <a:t>::Pdf()</a:t>
            </a:r>
          </a:p>
          <a:p>
            <a:endParaRPr lang="en-US" altLang="ko-KR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비슷한 방식으로 </a:t>
            </a:r>
            <a:r>
              <a:rPr lang="en-US" altLang="ko-KR" dirty="0" err="1">
                <a:latin typeface="+mn-ea"/>
              </a:rPr>
              <a:t>BxDF</a:t>
            </a:r>
            <a:r>
              <a:rPr lang="ko-KR" altLang="en-US" dirty="0">
                <a:latin typeface="+mn-ea"/>
              </a:rPr>
              <a:t>에 대해 반복적으로 </a:t>
            </a:r>
            <a:r>
              <a:rPr lang="en-US" altLang="ko-KR" dirty="0">
                <a:latin typeface="+mn-ea"/>
              </a:rPr>
              <a:t>Pdf </a:t>
            </a:r>
            <a:r>
              <a:rPr lang="ko-KR" altLang="en-US" dirty="0">
                <a:latin typeface="+mn-ea"/>
              </a:rPr>
              <a:t>호출해 임의의 </a:t>
            </a:r>
            <a:r>
              <a:rPr lang="ko-KR" altLang="en-US" dirty="0" err="1">
                <a:latin typeface="+mn-ea"/>
              </a:rPr>
              <a:t>표본화된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PDF</a:t>
            </a:r>
            <a:r>
              <a:rPr lang="ko-KR" altLang="en-US" dirty="0">
                <a:latin typeface="+mn-ea"/>
              </a:rPr>
              <a:t>를 찾는다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DE03A-A39E-4964-8B47-EF00A0BD3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5EE0A12-E992-4371-B66A-8464C39E616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25554" y="1447801"/>
                <a:ext cx="11151917" cy="4944532"/>
              </a:xfrm>
            </p:spPr>
            <p:txBody>
              <a:bodyPr/>
              <a:lstStyle/>
              <a:p>
                <a:endParaRPr lang="en-US" altLang="ko-KR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:pPr lvl="1">
                  <a:buFontTx/>
                  <a:buChar char="-"/>
                </a:pPr>
                <a:r>
                  <a:rPr lang="ko-KR" altLang="en-US" dirty="0">
                    <a:latin typeface="+mn-ea"/>
                  </a:rPr>
                  <a:t>대응하는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산란 함수와 비슷한 분포에 따라 임의로 방향을 선택한다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lvl="1"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 marL="284162" lvl="1" indent="0">
                  <a:buNone/>
                </a:pPr>
                <a:r>
                  <a:rPr lang="en-US" altLang="ko-KR" dirty="0">
                    <a:latin typeface="+mn-ea"/>
                  </a:rPr>
                  <a:t>-&gt; *</a:t>
                </a:r>
                <a:r>
                  <a:rPr lang="en-US" altLang="ko-KR" dirty="0" err="1">
                    <a:latin typeface="+mn-ea"/>
                  </a:rPr>
                  <a:t>wi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표본화 방향을 반환</a:t>
                </a:r>
                <a:endParaRPr lang="en-US" altLang="ko-KR" dirty="0">
                  <a:latin typeface="+mn-ea"/>
                </a:endParaRPr>
              </a:p>
              <a:p>
                <a:pPr marL="284162" lvl="1" indent="0">
                  <a:buNone/>
                </a:pPr>
                <a:r>
                  <a:rPr lang="en-US" altLang="ko-KR" dirty="0">
                    <a:latin typeface="+mn-ea"/>
                  </a:rPr>
                  <a:t>-&gt; *pdf </a:t>
                </a:r>
                <a:r>
                  <a:rPr lang="ko-KR" altLang="en-US" dirty="0">
                    <a:latin typeface="+mn-ea"/>
                  </a:rPr>
                  <a:t>에 </a:t>
                </a:r>
                <a:r>
                  <a:rPr lang="en-US" altLang="ko-KR" dirty="0">
                    <a:latin typeface="+mn-ea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의 값을 반환</a:t>
                </a:r>
                <a:endParaRPr lang="en-US" altLang="ko-KR" dirty="0">
                  <a:latin typeface="+mn-ea"/>
                </a:endParaRPr>
              </a:p>
              <a:p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5EE0A12-E992-4371-B66A-8464C39E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25554" y="1447801"/>
                <a:ext cx="11151917" cy="49445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04EF-4941-41A0-9134-BC516ED0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9DBF64-52D2-45D1-B771-05FCDC5B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" y="1701752"/>
            <a:ext cx="7038975" cy="5334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BBBB845-08AE-4A68-BA22-D05AD09C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/>
              <a:t>기본 함수</a:t>
            </a:r>
          </a:p>
        </p:txBody>
      </p:sp>
    </p:spTree>
    <p:extLst>
      <p:ext uri="{BB962C8B-B14F-4D97-AF65-F5344CB8AC3E}">
        <p14:creationId xmlns:p14="http://schemas.microsoft.com/office/powerpoint/2010/main" val="14100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E73FCB-2BEF-45A6-A334-3C5C434AA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529" y="1328868"/>
            <a:ext cx="11151917" cy="4944532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기본 구현은 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  <a:latin typeface="+mn-ea"/>
              </a:rPr>
              <a:t>단위 반구를 코사인 가중된 분포로 표본화</a:t>
            </a:r>
            <a:endParaRPr lang="en-US" altLang="ko-KR" b="1" dirty="0">
              <a:solidFill>
                <a:srgbClr val="FF0000">
                  <a:alpha val="99000"/>
                </a:srgb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800" b="1" dirty="0">
              <a:solidFill>
                <a:srgbClr val="FF0000">
                  <a:alpha val="99000"/>
                </a:srgb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반환된 방향은 항상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(0, 0, 1)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근처의 반구 안에 있어야 한다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E8D325-E365-456C-A2FE-1A62D16FC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676051-C3A1-44E2-A603-B3888E4A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47" y="1328868"/>
            <a:ext cx="78676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84B2F-333B-48CC-9022-F01BA3E28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dirty="0" err="1">
                <a:latin typeface="+mn-ea"/>
              </a:rPr>
              <a:t>BxDF</a:t>
            </a:r>
            <a:r>
              <a:rPr lang="en-US" altLang="ko-KR" dirty="0">
                <a:latin typeface="+mn-ea"/>
              </a:rPr>
              <a:t>::</a:t>
            </a:r>
            <a:r>
              <a:rPr lang="en-US" altLang="ko-KR" dirty="0" err="1">
                <a:latin typeface="+mn-ea"/>
              </a:rPr>
              <a:t>Sample_f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  <a:latin typeface="+mn-ea"/>
              </a:rPr>
              <a:t>선택한 방향의 </a:t>
            </a:r>
            <a:r>
              <a:rPr lang="en-US" altLang="ko-KR" dirty="0">
                <a:solidFill>
                  <a:srgbClr val="0070C0">
                    <a:alpha val="99000"/>
                  </a:srgbClr>
                </a:solidFill>
                <a:latin typeface="+mn-ea"/>
              </a:rPr>
              <a:t>PDF </a:t>
            </a:r>
            <a:r>
              <a:rPr lang="ko-KR" altLang="en-US" dirty="0">
                <a:solidFill>
                  <a:srgbClr val="0070C0">
                    <a:alpha val="99000"/>
                  </a:srgbClr>
                </a:solidFill>
                <a:latin typeface="+mn-ea"/>
              </a:rPr>
              <a:t>값을 반환</a:t>
            </a:r>
            <a:endParaRPr lang="en-US" altLang="ko-KR" dirty="0">
              <a:solidFill>
                <a:srgbClr val="0070C0">
                  <a:alpha val="99000"/>
                </a:srgbClr>
              </a:solidFill>
              <a:latin typeface="+mn-ea"/>
            </a:endParaRP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dirty="0" err="1">
                <a:latin typeface="+mn-ea"/>
              </a:rPr>
              <a:t>BxDF</a:t>
            </a:r>
            <a:r>
              <a:rPr lang="en-US" altLang="ko-KR" dirty="0">
                <a:latin typeface="+mn-ea"/>
              </a:rPr>
              <a:t>::Pdf() </a:t>
            </a:r>
            <a:r>
              <a:rPr lang="en-US" altLang="ko-KR" b="1" dirty="0">
                <a:solidFill>
                  <a:srgbClr val="0070C0">
                    <a:alpha val="99000"/>
                  </a:srgbClr>
                </a:solidFill>
                <a:latin typeface="+mn-ea"/>
              </a:rPr>
              <a:t>PDF</a:t>
            </a:r>
            <a:r>
              <a:rPr lang="ko-KR" altLang="en-US" b="1" dirty="0">
                <a:solidFill>
                  <a:srgbClr val="0070C0">
                    <a:alpha val="99000"/>
                  </a:srgbClr>
                </a:solidFill>
                <a:latin typeface="+mn-ea"/>
              </a:rPr>
              <a:t>의 값을 임의의 주어진 방향에 대해 반환</a:t>
            </a:r>
            <a:endParaRPr lang="en-US" altLang="ko-KR" b="1" dirty="0">
              <a:solidFill>
                <a:srgbClr val="0070C0">
                  <a:alpha val="99000"/>
                </a:srgbClr>
              </a:solidFill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75D1AA-7B04-4837-82C4-AD81FD0A0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>
                <a:latin typeface="+mn-ea"/>
                <a:ea typeface="+mn-ea"/>
              </a:rPr>
              <a:pPr/>
              <a:t>6</a:t>
            </a:fld>
            <a:endParaRPr lang="ko-KR" altLang="en-US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62C5BF-6C72-4A21-94BF-EC894619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95" y="1847915"/>
            <a:ext cx="67151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309EA5-12D8-4DEA-BD9A-452AE4FA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8" y="1447801"/>
            <a:ext cx="7458075" cy="9239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E2E6147-447A-4290-8C60-6706D96DA46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>
                  <a:buFontTx/>
                  <a:buChar char="-"/>
                </a:pPr>
                <a:r>
                  <a:rPr lang="ko-KR" altLang="en-US" dirty="0">
                    <a:latin typeface="+mn-ea"/>
                  </a:rPr>
                  <a:t>우선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 와</a:t>
                </a:r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</a:rPr>
                  <a:t>가 표면에 같은 면에 있는지 확인</a:t>
                </a:r>
                <a:endParaRPr lang="en-US" altLang="ko-KR" dirty="0">
                  <a:latin typeface="+mn-ea"/>
                </a:endParaRPr>
              </a:p>
              <a:p>
                <a:pPr lvl="1">
                  <a:buFontTx/>
                  <a:buChar char="-"/>
                </a:pPr>
                <a:endParaRPr lang="en-US" altLang="ko-KR" sz="800" dirty="0">
                  <a:latin typeface="+mn-ea"/>
                </a:endParaRPr>
              </a:p>
              <a:p>
                <a:pPr marL="457200" lvl="2" indent="0">
                  <a:buNone/>
                </a:pPr>
                <a:r>
                  <a:rPr lang="ko-KR" altLang="en-US" sz="2400" dirty="0">
                    <a:latin typeface="+mn-ea"/>
                  </a:rPr>
                  <a:t>같은 경우</a:t>
                </a:r>
                <a:r>
                  <a:rPr lang="en-US" altLang="ko-KR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dirty="0">
                  <a:latin typeface="+mn-ea"/>
                </a:endParaRPr>
              </a:p>
              <a:p>
                <a:pPr marL="457200" lvl="2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457200" lvl="2" indent="0">
                  <a:buNone/>
                </a:pPr>
                <a:r>
                  <a:rPr lang="ko-KR" altLang="en-US" sz="2400" dirty="0">
                    <a:latin typeface="+mn-ea"/>
                  </a:rPr>
                  <a:t>다를 경우 </a:t>
                </a:r>
                <a:r>
                  <a:rPr lang="en-US" altLang="ko-KR" sz="2400" dirty="0">
                    <a:latin typeface="+mn-ea"/>
                  </a:rPr>
                  <a:t>0</a:t>
                </a:r>
              </a:p>
              <a:p>
                <a:pPr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 와</a:t>
                </a:r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매개 변수 순서 중요</a:t>
                </a:r>
                <a:endParaRPr lang="en-US" altLang="ko-KR" dirty="0">
                  <a:latin typeface="+mn-ea"/>
                </a:endParaRPr>
              </a:p>
              <a:p>
                <a:pPr>
                  <a:buFontTx/>
                  <a:buChar char="-"/>
                </a:pP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ko-KR" altLang="en-US" b="1" dirty="0"/>
                  <a:t>이 표본화 메소드는 </a:t>
                </a:r>
                <a:r>
                  <a:rPr lang="ko-KR" altLang="en-US" b="1" dirty="0" err="1"/>
                  <a:t>램버트</a:t>
                </a:r>
                <a:r>
                  <a:rPr lang="ko-KR" altLang="en-US" b="1" dirty="0"/>
                  <a:t> </a:t>
                </a:r>
                <a:r>
                  <a:rPr lang="en-US" altLang="ko-KR" b="1" dirty="0" err="1"/>
                  <a:t>BRDF</a:t>
                </a:r>
                <a:r>
                  <a:rPr lang="en-US" altLang="ko-KR" b="1" dirty="0"/>
                  <a:t> / </a:t>
                </a:r>
                <a:r>
                  <a:rPr lang="ko-KR" altLang="en-US" b="1" dirty="0"/>
                  <a:t>오랜</a:t>
                </a:r>
                <a:r>
                  <a:rPr lang="en-US" altLang="ko-KR" b="1" dirty="0"/>
                  <a:t>-</a:t>
                </a:r>
                <a:r>
                  <a:rPr lang="ko-KR" altLang="en-US" b="1" dirty="0" err="1"/>
                  <a:t>네이어</a:t>
                </a:r>
                <a:r>
                  <a:rPr lang="ko-KR" altLang="en-US" b="1" dirty="0"/>
                  <a:t> 모델에서도 잘 작동한다</a:t>
                </a:r>
                <a:r>
                  <a:rPr lang="en-US" altLang="ko-KR" b="1" dirty="0"/>
                  <a:t>.</a:t>
                </a:r>
                <a:endParaRPr lang="ko-KR" altLang="en-US" b="1" dirty="0"/>
              </a:p>
              <a:p>
                <a:pPr marL="0" indent="0">
                  <a:buNone/>
                </a:pPr>
                <a:endParaRPr lang="en-US" altLang="ko-KR" b="1" dirty="0">
                  <a:latin typeface="+mn-ea"/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E2E6147-447A-4290-8C60-6706D96DA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913" r="-1202" b="-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D213C3-B885-4F82-92C9-6813DCBE2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0EA53-9B9B-4CFD-AC2F-283B1BCB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498598"/>
          </a:xfrm>
        </p:spPr>
        <p:txBody>
          <a:bodyPr/>
          <a:lstStyle/>
          <a:p>
            <a:r>
              <a:rPr lang="ko-KR" altLang="en-US" sz="3600" dirty="0" err="1"/>
              <a:t>블린</a:t>
            </a:r>
            <a:r>
              <a:rPr lang="ko-KR" altLang="en-US" sz="3600" dirty="0"/>
              <a:t> 미세 표면 분포 표본화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E7B8F5-2AB6-4D83-A225-25A1D9760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미세 표면 분포 함수에 기반을 둔 </a:t>
            </a:r>
            <a:r>
              <a:rPr lang="en-US" altLang="ko-KR" dirty="0" err="1">
                <a:latin typeface="+mn-ea"/>
              </a:rPr>
              <a:t>BRDF</a:t>
            </a:r>
            <a:r>
              <a:rPr lang="ko-KR" altLang="en-US" dirty="0">
                <a:latin typeface="+mn-ea"/>
              </a:rPr>
              <a:t>는 </a:t>
            </a:r>
            <a:r>
              <a:rPr lang="ko-KR" altLang="en-US" dirty="0" err="1">
                <a:latin typeface="+mn-ea"/>
              </a:rPr>
              <a:t>표본화하기</a:t>
            </a:r>
            <a:r>
              <a:rPr lang="ko-KR" altLang="en-US" dirty="0">
                <a:latin typeface="+mn-ea"/>
              </a:rPr>
              <a:t> 어렵다</a:t>
            </a:r>
            <a:endParaRPr lang="en-US" altLang="ko-KR" dirty="0">
              <a:latin typeface="+mn-ea"/>
            </a:endParaRPr>
          </a:p>
          <a:p>
            <a:endParaRPr lang="en-US" altLang="ko-KR" sz="800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BRDF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개의 항 </a:t>
            </a:r>
            <a:r>
              <a:rPr lang="en-US" altLang="ko-KR" dirty="0">
                <a:latin typeface="+mn-ea"/>
              </a:rPr>
              <a:t>D G F </a:t>
            </a:r>
            <a:r>
              <a:rPr lang="ko-KR" altLang="en-US" dirty="0">
                <a:latin typeface="+mn-ea"/>
              </a:rPr>
              <a:t>의 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 뒤 두개의 코사인 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b="1" dirty="0">
              <a:solidFill>
                <a:srgbClr val="FF0000">
                  <a:alpha val="99000"/>
                </a:srgbClr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FF0000">
                    <a:alpha val="99000"/>
                  </a:srgbClr>
                </a:solidFill>
                <a:latin typeface="+mn-ea"/>
              </a:rPr>
              <a:t>표본을 미세 분포함수 </a:t>
            </a:r>
            <a:r>
              <a:rPr lang="en-US" altLang="ko-KR" b="1" dirty="0">
                <a:solidFill>
                  <a:srgbClr val="FF0000">
                    <a:alpha val="99000"/>
                  </a:srgbClr>
                </a:solidFill>
                <a:latin typeface="+mn-ea"/>
              </a:rPr>
              <a:t>D</a:t>
            </a:r>
            <a:r>
              <a:rPr lang="ko-KR" altLang="en-US" b="1" dirty="0">
                <a:solidFill>
                  <a:srgbClr val="FF0000">
                    <a:alpha val="99000"/>
                  </a:srgbClr>
                </a:solidFill>
                <a:latin typeface="+mn-ea"/>
              </a:rPr>
              <a:t>로만 설명되는 분포에서 표본을 뽑는 방식 유도</a:t>
            </a:r>
            <a:endParaRPr lang="en-US" altLang="ko-KR" b="1" dirty="0">
              <a:solidFill>
                <a:srgbClr val="FF0000">
                  <a:alpha val="99000"/>
                </a:srgbClr>
              </a:solidFill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9CB5D0-3BA6-47D3-B8D1-E4CC71609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EBCC5-3408-44E3-B271-4E5C12AA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55" y="2926416"/>
            <a:ext cx="4171490" cy="15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31BFFA4-A8B5-4CA4-8F24-E73A258D48E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+mn-ea"/>
                  </a:rPr>
                  <a:t>블린의 미세 표면 분포 함수</a:t>
                </a:r>
                <a:endParaRPr lang="en-US" altLang="ko-KR" dirty="0">
                  <a:latin typeface="+mn-ea"/>
                </a:endParaRPr>
              </a:p>
              <a:p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:r>
                  <a:rPr lang="ko-KR" altLang="en-US" dirty="0">
                    <a:latin typeface="+mn-ea"/>
                  </a:rPr>
                  <a:t>단위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구 위에서 방향의 항의 분포</a:t>
                </a:r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sz="800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31BFFA4-A8B5-4CA4-8F24-E73A258D4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639" t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41CF38-CBAE-4AF7-8E51-D293D417C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7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18403</TotalTime>
  <Words>638</Words>
  <Application>Microsoft Office PowerPoint</Application>
  <PresentationFormat>와이드스크린</PresentationFormat>
  <Paragraphs>188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맑은 고딕</vt:lpstr>
      <vt:lpstr>Wingdings</vt:lpstr>
      <vt:lpstr>Arial</vt:lpstr>
      <vt:lpstr>Segoe UI Light</vt:lpstr>
      <vt:lpstr>Segoe UI</vt:lpstr>
      <vt:lpstr>Cambria Math</vt:lpstr>
      <vt:lpstr>Calibri</vt:lpstr>
      <vt:lpstr>Metro_TT_Blue_16x9_02-12</vt:lpstr>
      <vt:lpstr>Physically Based Rendering From Theory to Implementation</vt:lpstr>
      <vt:lpstr>표본화 반사 함수</vt:lpstr>
      <vt:lpstr>구조</vt:lpstr>
      <vt:lpstr>기본 함수</vt:lpstr>
      <vt:lpstr>PowerPoint 프레젠테이션</vt:lpstr>
      <vt:lpstr>PowerPoint 프레젠테이션</vt:lpstr>
      <vt:lpstr>PowerPoint 프레젠테이션</vt:lpstr>
      <vt:lpstr>블린 미세 표면 분포 표본화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비등방성 미세 표면 모델의 표본화</vt:lpstr>
      <vt:lpstr>PowerPoint 프레젠테이션</vt:lpstr>
      <vt:lpstr>PowerPoint 프레젠테이션</vt:lpstr>
      <vt:lpstr>PowerPoint 프레젠테이션</vt:lpstr>
      <vt:lpstr>PowerPoint 프레젠테이션</vt:lpstr>
      <vt:lpstr>FresnelBlend 표본화</vt:lpstr>
      <vt:lpstr>PowerPoint 프레젠테이션</vt:lpstr>
      <vt:lpstr>PowerPoint 프레젠테이션</vt:lpstr>
      <vt:lpstr>광택 반사와 투과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BSDF 표본화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Heegyo Jung</cp:lastModifiedBy>
  <cp:revision>446</cp:revision>
  <dcterms:created xsi:type="dcterms:W3CDTF">2014-11-18T06:53:54Z</dcterms:created>
  <dcterms:modified xsi:type="dcterms:W3CDTF">2017-06-19T02:06:13Z</dcterms:modified>
</cp:coreProperties>
</file>